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27"/>
  </p:notesMasterIdLst>
  <p:sldIdLst>
    <p:sldId id="895" r:id="rId2"/>
    <p:sldId id="939" r:id="rId3"/>
    <p:sldId id="773" r:id="rId4"/>
    <p:sldId id="940" r:id="rId5"/>
    <p:sldId id="952" r:id="rId6"/>
    <p:sldId id="949" r:id="rId7"/>
    <p:sldId id="947" r:id="rId8"/>
    <p:sldId id="950" r:id="rId9"/>
    <p:sldId id="951" r:id="rId10"/>
    <p:sldId id="948" r:id="rId11"/>
    <p:sldId id="953" r:id="rId12"/>
    <p:sldId id="956" r:id="rId13"/>
    <p:sldId id="957" r:id="rId14"/>
    <p:sldId id="958" r:id="rId15"/>
    <p:sldId id="959" r:id="rId16"/>
    <p:sldId id="962" r:id="rId17"/>
    <p:sldId id="963" r:id="rId18"/>
    <p:sldId id="961" r:id="rId19"/>
    <p:sldId id="964" r:id="rId20"/>
    <p:sldId id="965" r:id="rId21"/>
    <p:sldId id="966" r:id="rId22"/>
    <p:sldId id="836" r:id="rId23"/>
    <p:sldId id="967" r:id="rId24"/>
    <p:sldId id="943" r:id="rId25"/>
    <p:sldId id="968" r:id="rId26"/>
    <p:sldId id="969" r:id="rId27"/>
    <p:sldId id="944" r:id="rId28"/>
    <p:sldId id="970" r:id="rId29"/>
    <p:sldId id="945" r:id="rId30"/>
    <p:sldId id="841" r:id="rId31"/>
    <p:sldId id="983" r:id="rId32"/>
    <p:sldId id="971" r:id="rId33"/>
    <p:sldId id="984" r:id="rId34"/>
    <p:sldId id="972" r:id="rId35"/>
    <p:sldId id="973" r:id="rId36"/>
    <p:sldId id="976" r:id="rId37"/>
    <p:sldId id="974" r:id="rId38"/>
    <p:sldId id="979" r:id="rId39"/>
    <p:sldId id="977" r:id="rId40"/>
    <p:sldId id="978" r:id="rId41"/>
    <p:sldId id="980" r:id="rId42"/>
    <p:sldId id="981" r:id="rId43"/>
    <p:sldId id="982" r:id="rId44"/>
    <p:sldId id="985" r:id="rId45"/>
    <p:sldId id="986" r:id="rId46"/>
    <p:sldId id="987" r:id="rId47"/>
    <p:sldId id="988" r:id="rId48"/>
    <p:sldId id="990" r:id="rId49"/>
    <p:sldId id="989" r:id="rId50"/>
    <p:sldId id="991" r:id="rId51"/>
    <p:sldId id="992" r:id="rId52"/>
    <p:sldId id="993" r:id="rId53"/>
    <p:sldId id="994" r:id="rId54"/>
    <p:sldId id="995" r:id="rId55"/>
    <p:sldId id="996" r:id="rId56"/>
    <p:sldId id="997" r:id="rId57"/>
    <p:sldId id="998" r:id="rId58"/>
    <p:sldId id="999" r:id="rId59"/>
    <p:sldId id="1006" r:id="rId60"/>
    <p:sldId id="1000" r:id="rId61"/>
    <p:sldId id="1001" r:id="rId62"/>
    <p:sldId id="1002" r:id="rId63"/>
    <p:sldId id="1003" r:id="rId64"/>
    <p:sldId id="1004" r:id="rId65"/>
    <p:sldId id="1005" r:id="rId66"/>
    <p:sldId id="902" r:id="rId67"/>
    <p:sldId id="903" r:id="rId68"/>
    <p:sldId id="1007" r:id="rId69"/>
    <p:sldId id="930" r:id="rId70"/>
    <p:sldId id="922" r:id="rId71"/>
    <p:sldId id="741" r:id="rId72"/>
    <p:sldId id="936" r:id="rId73"/>
    <p:sldId id="927" r:id="rId74"/>
    <p:sldId id="931" r:id="rId75"/>
    <p:sldId id="937" r:id="rId76"/>
    <p:sldId id="932" r:id="rId77"/>
    <p:sldId id="933" r:id="rId78"/>
    <p:sldId id="934" r:id="rId79"/>
    <p:sldId id="935" r:id="rId80"/>
    <p:sldId id="938" r:id="rId81"/>
    <p:sldId id="925" r:id="rId82"/>
    <p:sldId id="928" r:id="rId83"/>
    <p:sldId id="929" r:id="rId84"/>
    <p:sldId id="796" r:id="rId85"/>
    <p:sldId id="941" r:id="rId86"/>
    <p:sldId id="842" r:id="rId87"/>
    <p:sldId id="843" r:id="rId88"/>
    <p:sldId id="859" r:id="rId89"/>
    <p:sldId id="746" r:id="rId90"/>
    <p:sldId id="801" r:id="rId91"/>
    <p:sldId id="802" r:id="rId92"/>
    <p:sldId id="803" r:id="rId93"/>
    <p:sldId id="910" r:id="rId94"/>
    <p:sldId id="837" r:id="rId95"/>
    <p:sldId id="846" r:id="rId96"/>
    <p:sldId id="865" r:id="rId97"/>
    <p:sldId id="866" r:id="rId98"/>
    <p:sldId id="868" r:id="rId99"/>
    <p:sldId id="867" r:id="rId100"/>
    <p:sldId id="845" r:id="rId101"/>
    <p:sldId id="848" r:id="rId102"/>
    <p:sldId id="849" r:id="rId103"/>
    <p:sldId id="912" r:id="rId104"/>
    <p:sldId id="915" r:id="rId105"/>
    <p:sldId id="838" r:id="rId106"/>
    <p:sldId id="913" r:id="rId107"/>
    <p:sldId id="856" r:id="rId108"/>
    <p:sldId id="875" r:id="rId109"/>
    <p:sldId id="877" r:id="rId110"/>
    <p:sldId id="876" r:id="rId111"/>
    <p:sldId id="888" r:id="rId112"/>
    <p:sldId id="878" r:id="rId113"/>
    <p:sldId id="917" r:id="rId114"/>
    <p:sldId id="916" r:id="rId115"/>
    <p:sldId id="918" r:id="rId116"/>
    <p:sldId id="890" r:id="rId117"/>
    <p:sldId id="886" r:id="rId118"/>
    <p:sldId id="891" r:id="rId119"/>
    <p:sldId id="894" r:id="rId120"/>
    <p:sldId id="712" r:id="rId121"/>
    <p:sldId id="722" r:id="rId122"/>
    <p:sldId id="772" r:id="rId123"/>
    <p:sldId id="775" r:id="rId124"/>
    <p:sldId id="767" r:id="rId125"/>
    <p:sldId id="768" r:id="rId12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773"/>
            <p14:sldId id="940"/>
            <p14:sldId id="952"/>
            <p14:sldId id="949"/>
            <p14:sldId id="947"/>
            <p14:sldId id="950"/>
            <p14:sldId id="951"/>
            <p14:sldId id="948"/>
            <p14:sldId id="953"/>
            <p14:sldId id="956"/>
            <p14:sldId id="957"/>
            <p14:sldId id="958"/>
            <p14:sldId id="959"/>
            <p14:sldId id="962"/>
            <p14:sldId id="963"/>
            <p14:sldId id="961"/>
            <p14:sldId id="964"/>
            <p14:sldId id="965"/>
            <p14:sldId id="966"/>
            <p14:sldId id="836"/>
            <p14:sldId id="967"/>
            <p14:sldId id="943"/>
            <p14:sldId id="968"/>
            <p14:sldId id="969"/>
            <p14:sldId id="944"/>
            <p14:sldId id="970"/>
            <p14:sldId id="945"/>
            <p14:sldId id="841"/>
            <p14:sldId id="983"/>
            <p14:sldId id="971"/>
            <p14:sldId id="984"/>
            <p14:sldId id="972"/>
            <p14:sldId id="973"/>
            <p14:sldId id="976"/>
            <p14:sldId id="974"/>
            <p14:sldId id="979"/>
            <p14:sldId id="977"/>
            <p14:sldId id="978"/>
            <p14:sldId id="980"/>
            <p14:sldId id="981"/>
            <p14:sldId id="982"/>
            <p14:sldId id="985"/>
            <p14:sldId id="986"/>
            <p14:sldId id="987"/>
            <p14:sldId id="988"/>
            <p14:sldId id="990"/>
            <p14:sldId id="989"/>
            <p14:sldId id="991"/>
            <p14:sldId id="992"/>
            <p14:sldId id="993"/>
            <p14:sldId id="994"/>
            <p14:sldId id="995"/>
            <p14:sldId id="996"/>
            <p14:sldId id="997"/>
            <p14:sldId id="998"/>
            <p14:sldId id="999"/>
            <p14:sldId id="1006"/>
            <p14:sldId id="1000"/>
            <p14:sldId id="1001"/>
            <p14:sldId id="1002"/>
            <p14:sldId id="1003"/>
            <p14:sldId id="1004"/>
            <p14:sldId id="1005"/>
            <p14:sldId id="902"/>
            <p14:sldId id="903"/>
            <p14:sldId id="1007"/>
            <p14:sldId id="930"/>
            <p14:sldId id="922"/>
            <p14:sldId id="741"/>
            <p14:sldId id="936"/>
            <p14:sldId id="927"/>
            <p14:sldId id="931"/>
            <p14:sldId id="937"/>
            <p14:sldId id="932"/>
            <p14:sldId id="933"/>
            <p14:sldId id="934"/>
            <p14:sldId id="935"/>
            <p14:sldId id="938"/>
            <p14:sldId id="925"/>
            <p14:sldId id="928"/>
            <p14:sldId id="929"/>
            <p14:sldId id="796"/>
            <p14:sldId id="941"/>
            <p14:sldId id="842"/>
            <p14:sldId id="843"/>
            <p14:sldId id="859"/>
            <p14:sldId id="746"/>
            <p14:sldId id="801"/>
            <p14:sldId id="802"/>
            <p14:sldId id="803"/>
            <p14:sldId id="910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912"/>
            <p14:sldId id="915"/>
            <p14:sldId id="838"/>
            <p14:sldId id="913"/>
            <p14:sldId id="856"/>
            <p14:sldId id="875"/>
            <p14:sldId id="877"/>
            <p14:sldId id="876"/>
            <p14:sldId id="888"/>
            <p14:sldId id="878"/>
            <p14:sldId id="917"/>
            <p14:sldId id="916"/>
            <p14:sldId id="918"/>
            <p14:sldId id="890"/>
            <p14:sldId id="886"/>
            <p14:sldId id="891"/>
            <p14:sldId id="894"/>
            <p14:sldId id="712"/>
            <p14:sldId id="722"/>
            <p14:sldId id="772"/>
            <p14:sldId id="775"/>
            <p14:sldId id="767"/>
            <p14:sldId id="7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FB8E20"/>
    <a:srgbClr val="B04432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7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1280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7126" y="-4714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 Hamburg | Januar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5357092"/>
            <a:ext cx="44611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>
                <a:solidFill>
                  <a:srgbClr val="36544F"/>
                </a:solidFill>
              </a:rPr>
              <a:t>/oose2020-react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970620"/>
            <a:ext cx="168507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Moderne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3" y="4707150"/>
            <a:ext cx="44611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Lesbarkeit? 😬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Verständlichkeit (des Konzeptes)? 🥺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“/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{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6686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48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61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995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887770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923126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55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globale Logik für Login/</a:t>
            </a:r>
            <a:r>
              <a:rPr lang="de-DE" b="0" dirty="0" err="1">
                <a:solidFill>
                  <a:srgbClr val="36544F"/>
                </a:solidFill>
              </a:rPr>
              <a:t>Logout</a:t>
            </a:r>
            <a:r>
              <a:rPr lang="de-DE" b="0" dirty="0">
                <a:solidFill>
                  <a:srgbClr val="36544F"/>
                </a:solidFill>
              </a:rPr>
              <a:t> bzw. angemeldeten User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E492E5-3522-5740-8699-436016F10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9"/>
          <a:stretch/>
        </p:blipFill>
        <p:spPr>
          <a:xfrm>
            <a:off x="327453" y="2232279"/>
            <a:ext cx="6320482" cy="41230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029A4E5-40EB-EF44-80D3-94D0ABBE0231}"/>
              </a:ext>
            </a:extLst>
          </p:cNvPr>
          <p:cNvSpPr/>
          <p:nvPr/>
        </p:nvSpPr>
        <p:spPr>
          <a:xfrm>
            <a:off x="1662544" y="6397779"/>
            <a:ext cx="3681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Aktionen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(zum Ein-/Ausloggen)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29B2F6E-275F-1640-8830-C5F82AD0137B}"/>
              </a:ext>
            </a:extLst>
          </p:cNvPr>
          <p:cNvCxnSpPr>
            <a:cxnSpLocks/>
          </p:cNvCxnSpPr>
          <p:nvPr/>
        </p:nvCxnSpPr>
        <p:spPr>
          <a:xfrm>
            <a:off x="1173251" y="6226927"/>
            <a:ext cx="0" cy="3520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55DFA-941B-1741-8D55-4A4A23298AB7}"/>
              </a:ext>
            </a:extLst>
          </p:cNvPr>
          <p:cNvCxnSpPr>
            <a:cxnSpLocks/>
          </p:cNvCxnSpPr>
          <p:nvPr/>
        </p:nvCxnSpPr>
        <p:spPr>
          <a:xfrm>
            <a:off x="1173251" y="6578930"/>
            <a:ext cx="489294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DC159AD-84FA-F94C-BC19-2EFDCA1CA1FC}"/>
              </a:ext>
            </a:extLst>
          </p:cNvPr>
          <p:cNvCxnSpPr>
            <a:cxnSpLocks/>
          </p:cNvCxnSpPr>
          <p:nvPr/>
        </p:nvCxnSpPr>
        <p:spPr>
          <a:xfrm flipH="1" flipV="1">
            <a:off x="5866410" y="3218213"/>
            <a:ext cx="1355572" cy="10755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D0DF6C4-CCCD-454B-84C7-655A4B32390C}"/>
              </a:ext>
            </a:extLst>
          </p:cNvPr>
          <p:cNvCxnSpPr>
            <a:cxnSpLocks/>
          </p:cNvCxnSpPr>
          <p:nvPr/>
        </p:nvCxnSpPr>
        <p:spPr>
          <a:xfrm flipH="1" flipV="1">
            <a:off x="1900053" y="4181083"/>
            <a:ext cx="5321928" cy="11481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24B01207-91C4-AA47-BCA4-840030DA0969}"/>
              </a:ext>
            </a:extLst>
          </p:cNvPr>
          <p:cNvCxnSpPr>
            <a:cxnSpLocks/>
          </p:cNvCxnSpPr>
          <p:nvPr/>
        </p:nvCxnSpPr>
        <p:spPr>
          <a:xfrm flipH="1">
            <a:off x="2636323" y="4295901"/>
            <a:ext cx="4585659" cy="124987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F7C31E-7CD3-D74B-AEB8-17567C1E9502}"/>
              </a:ext>
            </a:extLst>
          </p:cNvPr>
          <p:cNvSpPr/>
          <p:nvPr/>
        </p:nvSpPr>
        <p:spPr>
          <a:xfrm>
            <a:off x="7176458" y="4108614"/>
            <a:ext cx="2982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globaler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5D221B8-70B3-6D46-AF66-D6BFE914985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43891" y="6567056"/>
            <a:ext cx="3014358" cy="1187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663D4F1-ED73-694E-B916-550803223D0B}"/>
              </a:ext>
            </a:extLst>
          </p:cNvPr>
          <p:cNvCxnSpPr>
            <a:cxnSpLocks/>
          </p:cNvCxnSpPr>
          <p:nvPr/>
        </p:nvCxnSpPr>
        <p:spPr>
          <a:xfrm>
            <a:off x="8358249" y="4447168"/>
            <a:ext cx="0" cy="2131762"/>
          </a:xfrm>
          <a:prstGeom prst="line">
            <a:avLst/>
          </a:prstGeom>
          <a:ln>
            <a:solidFill>
              <a:srgbClr val="025249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0690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Aktionen zum Ein-/Ausloggen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83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</a:t>
            </a:r>
            <a:r>
              <a:rPr lang="de-DE" b="0" dirty="0">
                <a:solidFill>
                  <a:srgbClr val="9E60B8"/>
                </a:solidFill>
              </a:rPr>
              <a:t>Zustand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>
                <a:solidFill>
                  <a:srgbClr val="9E60B8"/>
                </a:solidFill>
              </a:rPr>
              <a:t>Aktionen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94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4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0B15FE-850D-F14B-97AB-BE8B463B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</p:spTree>
    <p:extLst>
      <p:ext uri="{BB962C8B-B14F-4D97-AF65-F5344CB8AC3E}">
        <p14:creationId xmlns:p14="http://schemas.microsoft.com/office/powerpoint/2010/main" val="5787947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0784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BCCEEB-077A-954F-A0DC-E7AA2F9D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10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130DCA-B228-044A-ADF8-C2865740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9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1: Verwender muss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verwenden (eigentlich Implementierungsdetail)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2: Verwender muss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verwenden und Action-Objekte selber erzeugen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260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wiederverwendbare Logik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dürfen andere Hooks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sind reguläre JavaScript-Funktionen, die mit "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" anfangen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können frei definierbare Argumente haben und beliebigen Return Typ haben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</p:spTree>
    <p:extLst>
      <p:ext uri="{BB962C8B-B14F-4D97-AF65-F5344CB8AC3E}">
        <p14:creationId xmlns:p14="http://schemas.microsoft.com/office/powerpoint/2010/main" val="29086919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 für fachliche Sicht auf </a:t>
            </a:r>
            <a:r>
              <a:rPr lang="de-DE" b="0" dirty="0" err="1">
                <a:solidFill>
                  <a:srgbClr val="36544F"/>
                </a:solidFill>
              </a:rPr>
              <a:t>Auth</a:t>
            </a:r>
            <a:r>
              <a:rPr lang="de-DE" b="0" dirty="0">
                <a:solidFill>
                  <a:srgbClr val="36544F"/>
                </a:solidFill>
              </a:rPr>
              <a:t>-State und -Logik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Verzichten auf direkten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 (stattdessen Funktionen, ähnlich wie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und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wird zum Implementierungsdetail und könnte z.B. durch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ersetzt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9771423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</a:t>
            </a:r>
            <a:r>
              <a:rPr lang="de-DE" b="0" dirty="0" err="1">
                <a:solidFill>
                  <a:srgbClr val="36544F"/>
                </a:solidFill>
              </a:rPr>
              <a:t>authState</a:t>
            </a:r>
            <a:r>
              <a:rPr lang="de-DE" b="0" dirty="0">
                <a:solidFill>
                  <a:srgbClr val="36544F"/>
                </a:solidFill>
              </a:rPr>
              <a:t> und fachliche Funktionen zum Verändern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"LOGIN",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6844506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2894511" y="-72826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073B3A-FD64-3247-984E-C5AFAEAD608C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0754B6-3FDB-7146-BC27-49F5E408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203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den State zu bekommen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A2C49E-DB35-C446-84D4-08983777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19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68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Signatur und Rückgabewert können frei gewählt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(anders als bei Funktionskomponenten)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Dürfen nur in Funktionskomponenten 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Hooks können Hooks verwenden (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z.B.!)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Wenn ein Hook State enthält und verändert, wird die verwendende Komponente neu gerendert </a:t>
            </a:r>
          </a:p>
        </p:txBody>
      </p:sp>
    </p:spTree>
    <p:extLst>
      <p:ext uri="{BB962C8B-B14F-4D97-AF65-F5344CB8AC3E}">
        <p14:creationId xmlns:p14="http://schemas.microsoft.com/office/powerpoint/2010/main" val="17131847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218043" y="3471810"/>
            <a:ext cx="3497736" cy="206608"/>
            <a:chOff x="5218043" y="3471810"/>
            <a:chExt cx="3497736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2748" y="3471811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8043" y="3678418"/>
              <a:ext cx="3497571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43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sind reguläre JavaScript-Funktionen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Komponente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CounterButton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(10);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(“http://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569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Mehrere Hooks (vs. mehrere verschachtelte Komponenten)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(`${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1694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8E47E2-BEF4-874D-9C1D-39E60CFC70C1}"/>
              </a:ext>
            </a:extLst>
          </p:cNvPr>
          <p:cNvSpPr txBox="1"/>
          <p:nvPr/>
        </p:nvSpPr>
        <p:spPr>
          <a:xfrm>
            <a:off x="385073" y="184401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„Komplexer“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74428-0748-0F4D-B4E4-DE2C391F85C5}"/>
              </a:ext>
            </a:extLst>
          </p:cNvPr>
          <p:cNvSpPr txBox="1"/>
          <p:nvPr/>
        </p:nvSpPr>
        <p:spPr>
          <a:xfrm>
            <a:off x="385072" y="419717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„Einfacher“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0086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 </a:t>
            </a:r>
            <a:r>
              <a:rPr lang="de-DE" b="0" dirty="0" err="1">
                <a:solidFill>
                  <a:srgbClr val="36544F"/>
                </a:solidFill>
              </a:rPr>
              <a:t>useState</a:t>
            </a:r>
            <a:r>
              <a:rPr lang="de-DE" b="0" dirty="0">
                <a:solidFill>
                  <a:srgbClr val="36544F"/>
                </a:solidFill>
              </a:rPr>
              <a:t> wird immer der gesamte State gesetzt!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, dort wird er zusammengeführt</a:t>
            </a:r>
          </a:p>
        </p:txBody>
      </p:sp>
    </p:spTree>
    <p:extLst>
      <p:ext uri="{BB962C8B-B14F-4D97-AF65-F5344CB8AC3E}">
        <p14:creationId xmlns:p14="http://schemas.microsoft.com/office/powerpoint/2010/main" val="2376009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114997" y="2697469"/>
            <a:ext cx="36760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490944" y="3827881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6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7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98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52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92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2" y="454967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141004" y="5426913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auf Kontext zugreifen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6" y="5565913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374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96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-training/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tree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master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/blog-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steps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/30-complete-app-with-hooks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46AF56-7496-EA45-8C09-97CC17A7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25230"/>
            <a:ext cx="5028980" cy="49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Consumer</a:t>
            </a:r>
            <a:r>
              <a:rPr lang="de-DE" b="0" dirty="0">
                <a:solidFill>
                  <a:srgbClr val="36544F"/>
                </a:solidFill>
              </a:rPr>
              <a:t>: Zugriff auf Daten aus dem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Verwendet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Render</a:t>
            </a:r>
            <a:r>
              <a:rPr lang="de-DE" dirty="0">
                <a:solidFill>
                  <a:srgbClr val="36544F"/>
                </a:solidFill>
              </a:rPr>
              <a:t> Properties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}=&gt;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/&gt;&lt;/div&gt;}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Consumer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Modifzieren</a:t>
            </a:r>
            <a:r>
              <a:rPr lang="de-DE" b="0" dirty="0">
                <a:solidFill>
                  <a:srgbClr val="36544F"/>
                </a:solidFill>
              </a:rPr>
              <a:t>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Per Callback-Funktion (analog zu durchgereichten Properties)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}=&gt;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40851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49651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10314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}&gt;Welcome, 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793036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Custom Hook</a:t>
            </a:r>
            <a:r>
              <a:rPr lang="de-DE" b="0" dirty="0">
                <a:solidFill>
                  <a:srgbClr val="36544F"/>
                </a:solidFill>
              </a:rPr>
              <a:t> - „Fachlicher“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Versteckt, die Tatsache, dass es sich um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handelt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Implementierungsdetail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14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#2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114997" y="2697469"/>
            <a:ext cx="36760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68536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76293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15992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„normale“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2646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API:  </a:t>
            </a:r>
            <a:r>
              <a:rPr lang="de-DE" b="0" dirty="0">
                <a:solidFill>
                  <a:srgbClr val="36544F"/>
                </a:solidFill>
              </a:rPr>
              <a:t>“Einhaken“ in den Lebenszyklus einer 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etc. auch in Funktionskomponenten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74131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502465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(„http://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“)(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06AC89-66FC-E749-A702-D7AAC82677D1}"/>
              </a:ext>
            </a:extLst>
          </p:cNvPr>
          <p:cNvSpPr/>
          <p:nvPr/>
        </p:nvSpPr>
        <p:spPr>
          <a:xfrm>
            <a:off x="3491363" y="6212392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😲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BECC81-12AF-014F-9879-CBA7068B2594}"/>
              </a:ext>
            </a:extLst>
          </p:cNvPr>
          <p:cNvCxnSpPr>
            <a:cxnSpLocks/>
          </p:cNvCxnSpPr>
          <p:nvPr/>
        </p:nvCxnSpPr>
        <p:spPr>
          <a:xfrm flipV="1">
            <a:off x="5388862" y="5829658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4CE7B95-D782-5340-9B05-3B8C53C41DB1}"/>
              </a:ext>
            </a:extLst>
          </p:cNvPr>
          <p:cNvCxnSpPr>
            <a:cxnSpLocks/>
          </p:cNvCxnSpPr>
          <p:nvPr/>
        </p:nvCxnSpPr>
        <p:spPr>
          <a:xfrm flipV="1">
            <a:off x="248809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C49E9F7-E6B1-9F4E-9A68-2A5EC44EC7B3}"/>
              </a:ext>
            </a:extLst>
          </p:cNvPr>
          <p:cNvCxnSpPr>
            <a:cxnSpLocks/>
          </p:cNvCxnSpPr>
          <p:nvPr/>
        </p:nvCxnSpPr>
        <p:spPr>
          <a:xfrm flipH="1">
            <a:off x="2488096" y="5829659"/>
            <a:ext cx="600497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3FC0AAE-629E-1C4D-9374-EC40E0ACC657}"/>
              </a:ext>
            </a:extLst>
          </p:cNvPr>
          <p:cNvCxnSpPr>
            <a:cxnSpLocks/>
          </p:cNvCxnSpPr>
          <p:nvPr/>
        </p:nvCxnSpPr>
        <p:spPr>
          <a:xfrm flipV="1">
            <a:off x="849110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„normale“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99936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Stark vereinfachtes Beispiel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HOC-Funktion nimmt Komponente und ummantelt sie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// API Zugriff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60630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Probleme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Schwer zu verstehen (Verwendung und Implementierung)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Probleme mit kollidierenden Property-Namen („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“)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624115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Beispiele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-Funktion von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(hat das Pattern populär gemacht)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withRouter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51458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058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(ab Version 7.1)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04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Konsequenzen </a:t>
            </a:r>
            <a:r>
              <a:rPr lang="de-DE" dirty="0" err="1"/>
              <a:t>Redux</a:t>
            </a:r>
            <a:r>
              <a:rPr lang="de-DE" dirty="0"/>
              <a:t> Hooks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Code wird einfacher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ist jetzt an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API gekoppelt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funktioniert anders als zuvor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useDispatch</a:t>
            </a:r>
            <a:r>
              <a:rPr lang="de-DE" b="0" dirty="0">
                <a:solidFill>
                  <a:srgbClr val="36544F"/>
                </a:solidFill>
              </a:rPr>
              <a:t> statt </a:t>
            </a:r>
            <a:r>
              <a:rPr lang="de-DE" b="0" dirty="0" err="1">
                <a:solidFill>
                  <a:srgbClr val="36544F"/>
                </a:solidFill>
              </a:rPr>
              <a:t>bindActionCreators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767222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>
                <a:solidFill>
                  <a:srgbClr val="36544F"/>
                </a:solidFill>
              </a:rPr>
              <a:t>Adressieren nur zum Teil dasselbe Problem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einfacher zu bedienen</a:t>
            </a:r>
          </a:p>
          <a:p>
            <a:pPr lvl="1"/>
            <a:r>
              <a:rPr lang="de-DE" dirty="0"/>
              <a:t>Durch Hooks API ist </a:t>
            </a:r>
            <a:r>
              <a:rPr lang="de-DE" dirty="0" err="1"/>
              <a:t>Redux</a:t>
            </a:r>
            <a:r>
              <a:rPr lang="de-DE" dirty="0"/>
              <a:t> aber etwas einfacher geworden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in Fällen ohne viel Logik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4136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Typ für des globalen Zustands kann abgeleitet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liefert Teilzustand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combineReducers</a:t>
            </a:r>
            <a:r>
              <a:rPr lang="de-DE" b="0" dirty="0">
                <a:solidFill>
                  <a:srgbClr val="36544F"/>
                </a:solidFill>
              </a:rPr>
              <a:t> verbindet sie zu Gesamt-Zustand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3800615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combineReducers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postsReducer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rootReducer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</p:txBody>
      </p:sp>
    </p:spTree>
    <p:extLst>
      <p:ext uri="{BB962C8B-B14F-4D97-AF65-F5344CB8AC3E}">
        <p14:creationId xmlns:p14="http://schemas.microsoft.com/office/powerpoint/2010/main" val="2575557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kann Typ-Parameter entgegen nehmen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385073" y="2702222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9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6C080C-8392-CA42-97A5-282DE29E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Wiederverwendung</a:t>
            </a:r>
          </a:p>
        </p:txBody>
      </p:sp>
    </p:spTree>
    <p:extLst>
      <p:ext uri="{BB962C8B-B14F-4D97-AF65-F5344CB8AC3E}">
        <p14:creationId xmlns:p14="http://schemas.microsoft.com/office/powerpoint/2010/main" val="3972021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Getypter Zugriff auf globalen 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Custom Hook für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AppState</a:t>
            </a:r>
            <a:r>
              <a:rPr lang="de-DE" b="0" dirty="0">
                <a:solidFill>
                  <a:srgbClr val="36544F"/>
                </a:solidFill>
              </a:rPr>
              <a:t> (leicht vereinfacht)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Kann in der kompletten Anwendung verwendet werden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&lt;R&gt;(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R): R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212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73857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“LOGIN“,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type: “LOGOUT“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88709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“LOGIN“,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“Klaus“,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“Secret“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3445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getypte Actions mit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type: “LOGIN“,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“Klaus“,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“Secret“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Fehler: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type: „DO_LOGIN“,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“Klaus“,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“Secret“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2043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228671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useAppDispatch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549858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 </a:t>
            </a:r>
            <a:r>
              <a:rPr lang="de-DE" dirty="0" err="1"/>
              <a:t>Creators</a:t>
            </a:r>
            <a:r>
              <a:rPr lang="de-DE" dirty="0"/>
              <a:t> noch zeitgemäß? </a:t>
            </a:r>
          </a:p>
          <a:p>
            <a:r>
              <a:rPr lang="de-DE" b="0" dirty="0">
                <a:solidFill>
                  <a:srgbClr val="36544F"/>
                </a:solidFill>
              </a:rPr>
              <a:t>Durch </a:t>
            </a:r>
            <a:r>
              <a:rPr lang="de-DE" b="0" dirty="0" err="1">
                <a:solidFill>
                  <a:srgbClr val="36544F"/>
                </a:solidFill>
              </a:rPr>
              <a:t>typisierung</a:t>
            </a:r>
            <a:r>
              <a:rPr lang="de-DE" b="0" dirty="0">
                <a:solidFill>
                  <a:srgbClr val="36544F"/>
                </a:solidFill>
              </a:rPr>
              <a:t> könnten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weggelassen werden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Gettype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stellt korrekte Verwendung sicher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können aber zum Beispiel</a:t>
            </a:r>
          </a:p>
          <a:p>
            <a:pPr lvl="1"/>
            <a:r>
              <a:rPr lang="de-DE" dirty="0"/>
              <a:t>Parameter validieren (</a:t>
            </a:r>
            <a:r>
              <a:rPr lang="de-DE" dirty="0" err="1"/>
              <a:t>username</a:t>
            </a:r>
            <a:r>
              <a:rPr lang="de-DE" dirty="0"/>
              <a:t> !== null)</a:t>
            </a:r>
          </a:p>
          <a:p>
            <a:pPr lvl="1"/>
            <a:r>
              <a:rPr lang="de-DE" dirty="0"/>
              <a:t>Default-Parameter anbieten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87677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CB8269B-835B-C145-9039-047DBF8F6678}"/>
              </a:ext>
            </a:extLst>
          </p:cNvPr>
          <p:cNvSpPr/>
          <p:nvPr/>
        </p:nvSpPr>
        <p:spPr>
          <a:xfrm>
            <a:off x="283489" y="1982518"/>
            <a:ext cx="83180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{type: “LOGIN“,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 type: “LOGOUT“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typeof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0188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Action-Typen können von Action </a:t>
            </a:r>
            <a:r>
              <a:rPr lang="de-DE" dirty="0" err="1"/>
              <a:t>Creator</a:t>
            </a:r>
            <a:r>
              <a:rPr lang="de-DE" dirty="0"/>
              <a:t> abgeleitet werden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getyptes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funktioniert trotzdem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beide Ansätze können gemischt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25FC-4E9B-F448-B63C-319A071047E7}"/>
              </a:ext>
            </a:extLst>
          </p:cNvPr>
          <p:cNvSpPr txBox="1"/>
          <p:nvPr/>
        </p:nvSpPr>
        <p:spPr>
          <a:xfrm>
            <a:off x="203200" y="2910596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AppActions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(“Klaus“, “Secret“));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erlaubt: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type: “LOGOUT“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9148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Default-Konfiguration mit </a:t>
            </a:r>
            <a:r>
              <a:rPr lang="de-DE" b="0" i="1" dirty="0" err="1">
                <a:solidFill>
                  <a:srgbClr val="36544F"/>
                </a:solidFill>
              </a:rPr>
              <a:t>TypeScript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Thunk</a:t>
            </a:r>
            <a:r>
              <a:rPr lang="de-DE" b="0" i="1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Vereinfachte </a:t>
            </a:r>
            <a:r>
              <a:rPr lang="de-DE" b="0" i="1" dirty="0" err="1">
                <a:solidFill>
                  <a:srgbClr val="36544F"/>
                </a:solidFill>
              </a:rPr>
              <a:t>Reducer</a:t>
            </a:r>
            <a:r>
              <a:rPr lang="de-DE" b="0" i="1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Spart viel </a:t>
            </a:r>
            <a:r>
              <a:rPr lang="de-DE" b="0" i="1" dirty="0" err="1">
                <a:solidFill>
                  <a:srgbClr val="36544F"/>
                </a:solidFill>
              </a:rPr>
              <a:t>Boilerplate</a:t>
            </a:r>
            <a:r>
              <a:rPr lang="de-DE" b="0" i="1" dirty="0">
                <a:solidFill>
                  <a:srgbClr val="36544F"/>
                </a:solidFill>
              </a:rPr>
              <a:t>-Code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In unserer Anwendung werden an diversen Stellen Daten geladen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wollen gemeinsame Behandlung der Funktionalität</a:t>
            </a:r>
          </a:p>
          <a:p>
            <a:pPr lvl="1"/>
            <a:r>
              <a:rPr lang="de-DE" dirty="0"/>
              <a:t>Error Handling, Lade Zustände </a:t>
            </a:r>
            <a:r>
              <a:rPr lang="de-DE" dirty="0" err="1"/>
              <a:t>etc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87977" y="427267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31E214-D4C9-2749-B85A-86341246C97B}"/>
              </a:ext>
            </a:extLst>
          </p:cNvPr>
          <p:cNvSpPr/>
          <p:nvPr/>
        </p:nvSpPr>
        <p:spPr>
          <a:xfrm>
            <a:off x="4470830" y="4202406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583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A92353-1338-B242-BD3E-17F764E1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58" y="1819711"/>
            <a:ext cx="5819658" cy="45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915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=„/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„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“-Komponente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=„/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Januar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53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„Infrastruktur“-Komponente,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Kind-Komponente rendern und Properties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übergeben....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.... ? // WIE?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1794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672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01F324-35A1-E24B-8627-6C8540EB179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Focus auf Daten laden zzt. bei </a:t>
            </a:r>
            <a:r>
              <a:rPr lang="de-DE" dirty="0" err="1"/>
              <a:t>GraphQL</a:t>
            </a:r>
            <a:r>
              <a:rPr lang="de-DE" dirty="0"/>
              <a:t>/Relay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959301" y="6355297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72" y="15395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787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Seite öffnen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http://localhost:9081/?</a:t>
            </a:r>
            <a:r>
              <a:rPr lang="de-DE" sz="1400" dirty="0" err="1">
                <a:solidFill>
                  <a:srgbClr val="1778B8"/>
                </a:solidFill>
              </a:rPr>
              <a:t>delay</a:t>
            </a:r>
            <a:endParaRPr lang="de-DE" sz="1400" dirty="0">
              <a:solidFill>
                <a:srgbClr val="1778B8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E26AF7-F357-E34B-A765-56CFF00A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83" y="2015331"/>
            <a:ext cx="5143123" cy="458343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B20369-D800-2E47-946F-9FE7D2776242}"/>
              </a:ext>
            </a:extLst>
          </p:cNvPr>
          <p:cNvSpPr/>
          <p:nvPr/>
        </p:nvSpPr>
        <p:spPr>
          <a:xfrm>
            <a:off x="5809129" y="5522259"/>
            <a:ext cx="1559859" cy="309681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36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useTransition</a:t>
            </a:r>
            <a:r>
              <a:rPr lang="de-DE" dirty="0">
                <a:solidFill>
                  <a:srgbClr val="FB8E20"/>
                </a:solidFill>
              </a:rPr>
              <a:t>: </a:t>
            </a:r>
            <a:r>
              <a:rPr lang="de-DE" b="0" dirty="0">
                <a:solidFill>
                  <a:srgbClr val="36544F"/>
                </a:solidFill>
              </a:rPr>
              <a:t>Übergänge, bei denen die Ziel-Komponente auf evtl. noch auf Daten wartet, müssen angegeben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verzögert den Übergang zur Ziel-Komponente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Unnötige Warteindikatoren werden vermieden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Ausgangskomponente kann anzeigen, dass gewartet wird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3112723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ChatPage.js</a:t>
            </a:r>
            <a:r>
              <a:rPr lang="de-DE" sz="1400" dirty="0">
                <a:solidFill>
                  <a:srgbClr val="1778B8"/>
                </a:solidFill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ABA11-565C-D34B-A3B6-F584063A8D83}"/>
              </a:ext>
            </a:extLst>
          </p:cNvPr>
          <p:cNvSpPr txBox="1"/>
          <p:nvPr/>
        </p:nvSpPr>
        <p:spPr>
          <a:xfrm>
            <a:off x="1633747" y="3580749"/>
            <a:ext cx="9135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]= </a:t>
            </a:r>
            <a:r>
              <a:rPr lang="de-DE" sz="16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setView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Dashboard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5059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Daten laden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4490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13"/>
          <a:stretch/>
        </p:blipFill>
        <p:spPr>
          <a:xfrm>
            <a:off x="4953000" y="1232647"/>
            <a:ext cx="4175707" cy="227255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243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19"/>
          <a:stretch/>
        </p:blipFill>
        <p:spPr>
          <a:xfrm>
            <a:off x="4953000" y="1232647"/>
            <a:ext cx="4175707" cy="40385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16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3397624" y="5831940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98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778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0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eine Funktion!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stata.loading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8803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 Unklar! In Arbeit...</a:t>
            </a:r>
          </a:p>
          <a:p>
            <a:pPr lvl="1"/>
            <a:r>
              <a:rPr lang="de-DE" sz="2000" dirty="0"/>
              <a:t>Nicht mehr mit </a:t>
            </a:r>
            <a:r>
              <a:rPr lang="de-DE" sz="2000" dirty="0" err="1"/>
              <a:t>useEffect</a:t>
            </a:r>
            <a:r>
              <a:rPr lang="de-DE" sz="2000" dirty="0"/>
              <a:t>,</a:t>
            </a:r>
            <a:br>
              <a:rPr lang="de-DE" sz="2000" dirty="0"/>
            </a:br>
            <a:r>
              <a:rPr lang="de-DE" sz="2000" dirty="0"/>
              <a:t>Komponenten-</a:t>
            </a:r>
            <a:r>
              <a:rPr lang="de-DE" sz="2000" dirty="0" err="1"/>
              <a:t>Lifecycle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pPr lvl="1"/>
            <a:r>
              <a:rPr lang="de-DE" sz="2000" b="0" dirty="0" err="1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 Komponente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504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949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onClose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revealOrder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backwards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&lt;Logs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&lt;Users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56699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474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Logs({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&lt;h2&gt;Logs&lt;/h2&gt;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 =&gt;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&lt;p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l.eventId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[{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}]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l.msg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&lt;/p&gt;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))}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522D98-2D05-144F-AB9E-D45E01DFD358}"/>
              </a:ext>
            </a:extLst>
          </p:cNvPr>
          <p:cNvSpPr/>
          <p:nvPr/>
        </p:nvSpPr>
        <p:spPr>
          <a:xfrm>
            <a:off x="5164667" y="2747966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Hierauf wird gewartet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514DB6-2E83-B749-A254-29B64F96497E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2917243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228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Für wen ist der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sinnvoll?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6182852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/wjax2019-react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783030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2707076" y="3728771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3867665" y="2778166"/>
            <a:ext cx="2520778" cy="9125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B927E4BE-9F5A-4C40-B605-9EEFB4EB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47" y="4791950"/>
            <a:ext cx="7136394" cy="1710163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3695112" y="4116037"/>
            <a:ext cx="172553" cy="86373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357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 - Verwendung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3149684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=“http://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“&gt;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416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49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3E5811-3BB0-8044-B9CA-59D381DB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85" y="2322013"/>
            <a:ext cx="5973230" cy="40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3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45432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44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2581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6861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25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7295</Words>
  <Application>Microsoft Macintosh PowerPoint</Application>
  <PresentationFormat>A4-Papier (210 x 297 mm)</PresentationFormat>
  <Paragraphs>1596</Paragraphs>
  <Slides>125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125</vt:i4>
      </vt:variant>
    </vt:vector>
  </HeadingPairs>
  <TitlesOfParts>
    <vt:vector size="13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Abendvortrag Hamburg | Januar 2020 | @nilshartmann</vt:lpstr>
      <vt:lpstr>https://nilshartmann.net</vt:lpstr>
      <vt:lpstr>Ein Beispiel...</vt:lpstr>
      <vt:lpstr>Hintergrund</vt:lpstr>
      <vt:lpstr>Code Wiederverwendung</vt:lpstr>
      <vt:lpstr>Render Properties</vt:lpstr>
      <vt:lpstr>Render Properties</vt:lpstr>
      <vt:lpstr>Render Properties</vt:lpstr>
      <vt:lpstr>Render Properties</vt:lpstr>
      <vt:lpstr>Render Properties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State in Hooks</vt:lpstr>
      <vt:lpstr>State in Hooks</vt:lpstr>
      <vt:lpstr>State in Hooks</vt:lpstr>
      <vt:lpstr>Teil 1</vt:lpstr>
      <vt:lpstr>Globale Daten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Teil #2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Globaler Zustand</vt:lpstr>
      <vt:lpstr>Globaler Zustand</vt:lpstr>
      <vt:lpstr>Globaler Zustand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Redux mit TypeScript</vt:lpstr>
      <vt:lpstr>Ausblick: Redux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Oktober 2019</vt:lpstr>
      <vt:lpstr>Januar 2020 😲</vt:lpstr>
      <vt:lpstr>concurrent React</vt:lpstr>
      <vt:lpstr>concurrent React</vt:lpstr>
      <vt:lpstr>concurrent React</vt:lpstr>
      <vt:lpstr>Concurrent React</vt:lpstr>
      <vt:lpstr>concurrent React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concurrent React</vt:lpstr>
      <vt:lpstr>nils@nilshartmann.net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Custom Hooks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Rendern unterbrechen</vt:lpstr>
      <vt:lpstr>Suspense</vt:lpstr>
      <vt:lpstr>Demo: Lazy und Suspense</vt:lpstr>
      <vt:lpstr>Demo: Lazy und Suspense</vt:lpstr>
      <vt:lpstr>suspense</vt:lpstr>
      <vt:lpstr>suspense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954</cp:revision>
  <cp:lastPrinted>2019-09-04T14:49:47Z</cp:lastPrinted>
  <dcterms:created xsi:type="dcterms:W3CDTF">2016-03-28T15:59:53Z</dcterms:created>
  <dcterms:modified xsi:type="dcterms:W3CDTF">2020-01-20T00:22:58Z</dcterms:modified>
</cp:coreProperties>
</file>